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9"/>
  </p:notesMasterIdLst>
  <p:sldIdLst>
    <p:sldId id="263" r:id="rId2"/>
    <p:sldId id="261" r:id="rId3"/>
    <p:sldId id="262" r:id="rId4"/>
    <p:sldId id="259" r:id="rId5"/>
    <p:sldId id="260" r:id="rId6"/>
    <p:sldId id="265" r:id="rId7"/>
    <p:sldId id="266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65411" autoAdjust="0"/>
    <p:restoredTop sz="86475" autoAdjust="0"/>
  </p:normalViewPr>
  <p:slideViewPr>
    <p:cSldViewPr>
      <p:cViewPr varScale="1">
        <p:scale>
          <a:sx n="104" d="100"/>
          <a:sy n="104" d="100"/>
        </p:scale>
        <p:origin x="-12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4C7846C-3BF8-49EE-9C11-8078C4823EA6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992E7CD-7CD8-409C-89EF-F52A24366E8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29890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2E7CD-7CD8-409C-89EF-F52A24366E86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49957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15/07/1441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15/07/1441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15/07/1441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15/07/1441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15/07/1441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2040256"/>
          </a:xfrm>
        </p:spPr>
        <p:txBody>
          <a:bodyPr/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الفلسفة والمدارس الفلسفية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492896"/>
            <a:ext cx="7772400" cy="2880320"/>
          </a:xfrm>
        </p:spPr>
        <p:txBody>
          <a:bodyPr/>
          <a:lstStyle/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r>
              <a:rPr lang="ar-IQ" dirty="0" smtClean="0"/>
              <a:t>       المرحلة الثالثة </a:t>
            </a:r>
            <a:endParaRPr lang="ar-IQ" dirty="0"/>
          </a:p>
          <a:p>
            <a:r>
              <a:rPr lang="ar-IQ" sz="2000" b="1" dirty="0" smtClean="0">
                <a:solidFill>
                  <a:schemeClr val="tx2"/>
                </a:solidFill>
              </a:rPr>
              <a:t>                                                                                     الدكتور </a:t>
            </a:r>
          </a:p>
          <a:p>
            <a:r>
              <a:rPr lang="ar-IQ" sz="2000" b="1" dirty="0" smtClean="0">
                <a:solidFill>
                  <a:schemeClr val="tx2"/>
                </a:solidFill>
              </a:rPr>
              <a:t>                                                                                 ساجد الشرقي</a:t>
            </a:r>
            <a:endParaRPr lang="ar-IQ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268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1541256"/>
            <a:ext cx="7772400" cy="45719"/>
          </a:xfrm>
        </p:spPr>
        <p:txBody>
          <a:bodyPr/>
          <a:lstStyle/>
          <a:p>
            <a:r>
              <a:rPr lang="ar-IQ" sz="800" dirty="0" smtClean="0"/>
              <a:t>.</a:t>
            </a:r>
            <a:endParaRPr lang="ar-IQ" sz="800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692696"/>
            <a:ext cx="7772400" cy="5832648"/>
          </a:xfrm>
        </p:spPr>
        <p:txBody>
          <a:bodyPr>
            <a:normAutofit lnSpcReduction="10000"/>
          </a:bodyPr>
          <a:lstStyle/>
          <a:p>
            <a:endParaRPr lang="ar-IQ" sz="1800" b="1" dirty="0" smtClean="0">
              <a:solidFill>
                <a:srgbClr val="FFFF00"/>
              </a:solidFill>
            </a:endParaRPr>
          </a:p>
          <a:p>
            <a:r>
              <a:rPr lang="ar-IQ" sz="1800" b="1" dirty="0" smtClean="0">
                <a:solidFill>
                  <a:srgbClr val="FFFF00"/>
                </a:solidFill>
              </a:rPr>
              <a:t>                                                                  الكون                                       اليونان</a:t>
            </a:r>
          </a:p>
          <a:p>
            <a:r>
              <a:rPr lang="ar-IQ" sz="1800" b="1" dirty="0" smtClean="0">
                <a:solidFill>
                  <a:srgbClr val="FFFF00"/>
                </a:solidFill>
              </a:rPr>
              <a:t>-  </a:t>
            </a:r>
            <a:r>
              <a:rPr lang="ar-IQ" sz="1800" b="1" dirty="0" smtClean="0">
                <a:solidFill>
                  <a:srgbClr val="FF0000"/>
                </a:solidFill>
              </a:rPr>
              <a:t>الفلسفة</a:t>
            </a:r>
            <a:r>
              <a:rPr lang="ar-IQ" sz="1800" b="1" dirty="0" smtClean="0">
                <a:solidFill>
                  <a:srgbClr val="FFFF00"/>
                </a:solidFill>
              </a:rPr>
              <a:t>  تعني  - تأمل عقلي في الوجود المطلق                           انقسام الفلسفة  الى    الرومان             </a:t>
            </a:r>
          </a:p>
          <a:p>
            <a:pPr marL="285750" indent="-285750">
              <a:buFontTx/>
              <a:buChar char="-"/>
            </a:pPr>
            <a:r>
              <a:rPr lang="ar-IQ" sz="1800" b="1" dirty="0">
                <a:solidFill>
                  <a:srgbClr val="FFFF00"/>
                </a:solidFill>
              </a:rPr>
              <a:t> </a:t>
            </a:r>
            <a:r>
              <a:rPr lang="ar-IQ" sz="1800" b="1" dirty="0" smtClean="0">
                <a:solidFill>
                  <a:srgbClr val="FFFF00"/>
                </a:solidFill>
              </a:rPr>
              <a:t>                                                              نشاط الانسان                            النهضة</a:t>
            </a:r>
          </a:p>
          <a:p>
            <a:pPr marL="285750" indent="-285750">
              <a:buFontTx/>
              <a:buChar char="-"/>
            </a:pPr>
            <a:r>
              <a:rPr lang="ar-IQ" sz="1800" b="1" dirty="0">
                <a:solidFill>
                  <a:srgbClr val="FFFF00"/>
                </a:solidFill>
              </a:rPr>
              <a:t> </a:t>
            </a:r>
            <a:r>
              <a:rPr lang="ar-IQ" sz="1800" b="1" dirty="0" smtClean="0">
                <a:solidFill>
                  <a:srgbClr val="FFFF00"/>
                </a:solidFill>
              </a:rPr>
              <a:t>                                                                                                         الحديث</a:t>
            </a:r>
          </a:p>
          <a:p>
            <a:pPr marL="285750" indent="-285750">
              <a:buFontTx/>
              <a:buChar char="-"/>
            </a:pPr>
            <a:r>
              <a:rPr lang="ar-IQ" sz="1800" b="1" dirty="0">
                <a:solidFill>
                  <a:srgbClr val="FFFF00"/>
                </a:solidFill>
              </a:rPr>
              <a:t> </a:t>
            </a:r>
            <a:r>
              <a:rPr lang="ar-IQ" sz="1800" b="1" dirty="0" smtClean="0">
                <a:solidFill>
                  <a:srgbClr val="FFFF00"/>
                </a:solidFill>
              </a:rPr>
              <a:t>                                                                                                          </a:t>
            </a:r>
            <a:r>
              <a:rPr lang="ar-IQ" sz="1800" b="1" dirty="0" err="1" smtClean="0">
                <a:solidFill>
                  <a:srgbClr val="FFFF00"/>
                </a:solidFill>
              </a:rPr>
              <a:t>اوربا</a:t>
            </a:r>
            <a:endParaRPr lang="ar-IQ" sz="1800" b="1" dirty="0" smtClean="0">
              <a:solidFill>
                <a:srgbClr val="FFFF00"/>
              </a:solidFill>
            </a:endParaRPr>
          </a:p>
          <a:p>
            <a:pPr marL="285750" indent="-285750">
              <a:buFontTx/>
              <a:buChar char="-"/>
            </a:pPr>
            <a:r>
              <a:rPr lang="ar-IQ" sz="1800" b="1" dirty="0">
                <a:solidFill>
                  <a:srgbClr val="FFFF00"/>
                </a:solidFill>
              </a:rPr>
              <a:t> </a:t>
            </a:r>
            <a:r>
              <a:rPr lang="ar-IQ" sz="1800" b="1" dirty="0" smtClean="0">
                <a:solidFill>
                  <a:srgbClr val="FFFF00"/>
                </a:solidFill>
              </a:rPr>
              <a:t>                                                                                                         المادية</a:t>
            </a:r>
          </a:p>
          <a:p>
            <a:pPr marL="285750" indent="-285750">
              <a:buFontTx/>
              <a:buChar char="-"/>
            </a:pPr>
            <a:r>
              <a:rPr lang="ar-IQ" sz="1800" b="1" dirty="0">
                <a:solidFill>
                  <a:srgbClr val="FFFF00"/>
                </a:solidFill>
              </a:rPr>
              <a:t> </a:t>
            </a:r>
            <a:r>
              <a:rPr lang="ar-IQ" sz="1800" b="1" dirty="0" smtClean="0">
                <a:solidFill>
                  <a:srgbClr val="FFFF00"/>
                </a:solidFill>
              </a:rPr>
              <a:t>                                                                                                        الوجودية</a:t>
            </a:r>
          </a:p>
          <a:p>
            <a:pPr marL="285750" indent="-285750">
              <a:buFontTx/>
              <a:buChar char="-"/>
            </a:pPr>
            <a:r>
              <a:rPr lang="ar-IQ" sz="1800" b="1" dirty="0" smtClean="0">
                <a:solidFill>
                  <a:srgbClr val="FF0000"/>
                </a:solidFill>
              </a:rPr>
              <a:t>ماهي العوامل التي اسهمت في تطور الفكر الفلسفي  </a:t>
            </a:r>
            <a:r>
              <a:rPr lang="ar-IQ" sz="1800" b="1" dirty="0" smtClean="0">
                <a:solidFill>
                  <a:srgbClr val="FFFF00"/>
                </a:solidFill>
              </a:rPr>
              <a:t>؟               </a:t>
            </a:r>
            <a:r>
              <a:rPr lang="ar-IQ" sz="1800" b="1" dirty="0" smtClean="0">
                <a:solidFill>
                  <a:srgbClr val="FF0000"/>
                </a:solidFill>
              </a:rPr>
              <a:t> لماذا   </a:t>
            </a:r>
            <a:r>
              <a:rPr lang="ar-IQ" sz="1800" b="1" dirty="0" smtClean="0">
                <a:solidFill>
                  <a:srgbClr val="FFFF00"/>
                </a:solidFill>
              </a:rPr>
              <a:t>؟</a:t>
            </a:r>
          </a:p>
          <a:p>
            <a:pPr marL="285750" indent="-285750">
              <a:buFontTx/>
              <a:buChar char="-"/>
            </a:pPr>
            <a:endParaRPr lang="ar-IQ" sz="1800" b="1" dirty="0">
              <a:solidFill>
                <a:srgbClr val="FFFF00"/>
              </a:solidFill>
            </a:endParaRPr>
          </a:p>
          <a:p>
            <a:pPr marL="285750" indent="-285750">
              <a:buFontTx/>
              <a:buChar char="-"/>
            </a:pPr>
            <a:endParaRPr lang="ar-IQ" sz="1800" b="1" dirty="0" smtClean="0">
              <a:solidFill>
                <a:srgbClr val="FFFF00"/>
              </a:solidFill>
            </a:endParaRPr>
          </a:p>
          <a:p>
            <a:r>
              <a:rPr lang="ar-IQ" sz="1800" b="1" dirty="0">
                <a:solidFill>
                  <a:srgbClr val="FFFF00"/>
                </a:solidFill>
              </a:rPr>
              <a:t> </a:t>
            </a:r>
            <a:r>
              <a:rPr lang="ar-IQ" sz="1800" b="1" dirty="0" smtClean="0">
                <a:solidFill>
                  <a:srgbClr val="FFFF00"/>
                </a:solidFill>
              </a:rPr>
              <a:t>     </a:t>
            </a:r>
          </a:p>
          <a:p>
            <a:r>
              <a:rPr lang="ar-IQ" sz="1800" b="1" dirty="0" smtClean="0">
                <a:solidFill>
                  <a:srgbClr val="FFFF00"/>
                </a:solidFill>
              </a:rPr>
              <a:t>          التجارة                     الموقع الجغرافي              اسهمت في </a:t>
            </a:r>
          </a:p>
          <a:p>
            <a:r>
              <a:rPr lang="ar-IQ" sz="1800" b="1" dirty="0" smtClean="0">
                <a:solidFill>
                  <a:srgbClr val="FFFF00"/>
                </a:solidFill>
              </a:rPr>
              <a:t>                                                                                                - التعامل </a:t>
            </a:r>
          </a:p>
          <a:p>
            <a:r>
              <a:rPr lang="ar-IQ" sz="1800" b="1" dirty="0" smtClean="0">
                <a:solidFill>
                  <a:srgbClr val="FFFF00"/>
                </a:solidFill>
              </a:rPr>
              <a:t>                                                                                                - المصالح </a:t>
            </a:r>
          </a:p>
          <a:p>
            <a:r>
              <a:rPr lang="ar-IQ" sz="1800" b="1" dirty="0" smtClean="0">
                <a:solidFill>
                  <a:srgbClr val="FFFF00"/>
                </a:solidFill>
              </a:rPr>
              <a:t>                                                                                                - علاقة صراع</a:t>
            </a:r>
          </a:p>
          <a:p>
            <a:r>
              <a:rPr lang="ar-IQ" sz="1800" b="1" dirty="0" smtClean="0">
                <a:solidFill>
                  <a:srgbClr val="FFFF00"/>
                </a:solidFill>
              </a:rPr>
              <a:t>                                                                                                - علاقة تعاون   </a:t>
            </a:r>
          </a:p>
          <a:p>
            <a:pPr marL="285750" indent="-285750">
              <a:buFontTx/>
              <a:buChar char="-"/>
            </a:pPr>
            <a:r>
              <a:rPr lang="ar-IQ" sz="1800" b="1" dirty="0">
                <a:solidFill>
                  <a:srgbClr val="FFFF00"/>
                </a:solidFill>
              </a:rPr>
              <a:t> </a:t>
            </a:r>
            <a:r>
              <a:rPr lang="ar-IQ" sz="1800" b="1" dirty="0" smtClean="0">
                <a:solidFill>
                  <a:srgbClr val="FFFF00"/>
                </a:solidFill>
              </a:rPr>
              <a:t>                                                                                                                                   </a:t>
            </a:r>
          </a:p>
          <a:p>
            <a:pPr marL="285750" indent="-285750">
              <a:buFontTx/>
              <a:buChar char="-"/>
            </a:pPr>
            <a:endParaRPr lang="ar-IQ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9" name="رابط كسهم مستقيم 8"/>
          <p:cNvCxnSpPr/>
          <p:nvPr/>
        </p:nvCxnSpPr>
        <p:spPr>
          <a:xfrm flipH="1" flipV="1">
            <a:off x="4196278" y="1196753"/>
            <a:ext cx="114736" cy="36003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 flipH="1">
            <a:off x="4005539" y="1556792"/>
            <a:ext cx="305475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5" name="سهم إلى اليسار 14"/>
          <p:cNvSpPr/>
          <p:nvPr/>
        </p:nvSpPr>
        <p:spPr>
          <a:xfrm>
            <a:off x="2987824" y="1235113"/>
            <a:ext cx="72008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9" name="رابط كسهم مستقيم 18"/>
          <p:cNvCxnSpPr/>
          <p:nvPr/>
        </p:nvCxnSpPr>
        <p:spPr>
          <a:xfrm>
            <a:off x="6804248" y="3861048"/>
            <a:ext cx="504058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4" name="رابط كسهم مستقيم 23"/>
          <p:cNvCxnSpPr/>
          <p:nvPr/>
        </p:nvCxnSpPr>
        <p:spPr>
          <a:xfrm flipH="1">
            <a:off x="5652120" y="3861048"/>
            <a:ext cx="1152128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0" name="رابط كسهم مستقيم 29"/>
          <p:cNvCxnSpPr/>
          <p:nvPr/>
        </p:nvCxnSpPr>
        <p:spPr>
          <a:xfrm flipH="1">
            <a:off x="2195736" y="4535412"/>
            <a:ext cx="648072" cy="2423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رابط كسهم مستقيم 31"/>
          <p:cNvCxnSpPr/>
          <p:nvPr/>
        </p:nvCxnSpPr>
        <p:spPr>
          <a:xfrm flipH="1">
            <a:off x="2195736" y="4535412"/>
            <a:ext cx="648072" cy="5497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رابط كسهم مستقيم 33"/>
          <p:cNvCxnSpPr/>
          <p:nvPr/>
        </p:nvCxnSpPr>
        <p:spPr>
          <a:xfrm flipH="1">
            <a:off x="2195737" y="4535412"/>
            <a:ext cx="648071" cy="8378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رابط كسهم مستقيم 35"/>
          <p:cNvCxnSpPr/>
          <p:nvPr/>
        </p:nvCxnSpPr>
        <p:spPr>
          <a:xfrm flipH="1">
            <a:off x="2195738" y="4535412"/>
            <a:ext cx="648070" cy="11258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رابط كسهم مستقيم 54"/>
          <p:cNvCxnSpPr/>
          <p:nvPr/>
        </p:nvCxnSpPr>
        <p:spPr>
          <a:xfrm flipH="1">
            <a:off x="1043608" y="1700808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سهم إلى اليسار 62"/>
          <p:cNvSpPr/>
          <p:nvPr/>
        </p:nvSpPr>
        <p:spPr>
          <a:xfrm>
            <a:off x="3868462" y="4293096"/>
            <a:ext cx="579627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4853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45719"/>
          </a:xfrm>
        </p:spPr>
        <p:txBody>
          <a:bodyPr/>
          <a:lstStyle/>
          <a:p>
            <a:r>
              <a:rPr lang="ar-IQ" sz="800" dirty="0" smtClean="0"/>
              <a:t>.</a:t>
            </a:r>
            <a:endParaRPr lang="ar-IQ" sz="800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544" y="1052736"/>
            <a:ext cx="7772400" cy="5472608"/>
          </a:xfrm>
        </p:spPr>
        <p:txBody>
          <a:bodyPr>
            <a:normAutofit fontScale="92500" lnSpcReduction="10000"/>
          </a:bodyPr>
          <a:lstStyle/>
          <a:p>
            <a:r>
              <a:rPr lang="ar-IQ" sz="2000" b="1" dirty="0" smtClean="0">
                <a:solidFill>
                  <a:srgbClr val="FFFF00"/>
                </a:solidFill>
              </a:rPr>
              <a:t> </a:t>
            </a:r>
            <a:r>
              <a:rPr lang="ar-IQ" sz="1900" b="1" dirty="0" smtClean="0"/>
              <a:t>اولا  </a:t>
            </a:r>
            <a:r>
              <a:rPr lang="ar-IQ" sz="1900" b="1" dirty="0" smtClean="0">
                <a:solidFill>
                  <a:srgbClr val="FF0000"/>
                </a:solidFill>
              </a:rPr>
              <a:t> - اليونان</a:t>
            </a:r>
          </a:p>
          <a:p>
            <a:r>
              <a:rPr lang="ar-IQ" sz="2000" b="1" dirty="0" smtClean="0">
                <a:solidFill>
                  <a:srgbClr val="FFFF00"/>
                </a:solidFill>
              </a:rPr>
              <a:t>                                                                                            التجارة</a:t>
            </a:r>
          </a:p>
          <a:p>
            <a:pPr marL="342900" indent="-342900">
              <a:buFontTx/>
              <a:buChar char="-"/>
            </a:pPr>
            <a:r>
              <a:rPr lang="ar-IQ" sz="2000" b="1" dirty="0" smtClean="0">
                <a:solidFill>
                  <a:srgbClr val="FFFF00"/>
                </a:solidFill>
              </a:rPr>
              <a:t>اهتموا بتسويق افكارهم في مجال الفلسفة  مستفيدين من عاملي              الموقع  </a:t>
            </a:r>
          </a:p>
          <a:p>
            <a:pPr marL="342900" indent="-342900">
              <a:buFontTx/>
              <a:buChar char="-"/>
            </a:pPr>
            <a:endParaRPr lang="ar-IQ" sz="2000" b="1" dirty="0" smtClean="0">
              <a:solidFill>
                <a:srgbClr val="FFFF00"/>
              </a:solidFill>
            </a:endParaRPr>
          </a:p>
          <a:p>
            <a:pPr marL="342900" indent="-342900">
              <a:buFontTx/>
              <a:buChar char="-"/>
            </a:pPr>
            <a:r>
              <a:rPr lang="ar-IQ" sz="2000" b="1" dirty="0" smtClean="0">
                <a:solidFill>
                  <a:srgbClr val="FFFF00"/>
                </a:solidFill>
              </a:rPr>
              <a:t>مرت عبر مراحل               المزاج والخرافة والاسطورة </a:t>
            </a:r>
            <a:r>
              <a:rPr lang="ar-IQ" sz="2000" b="1" dirty="0" err="1" smtClean="0">
                <a:solidFill>
                  <a:srgbClr val="FFFF00"/>
                </a:solidFill>
              </a:rPr>
              <a:t>والتامل</a:t>
            </a:r>
            <a:r>
              <a:rPr lang="ar-IQ" sz="2000" b="1" dirty="0" smtClean="0">
                <a:solidFill>
                  <a:srgbClr val="FFFF00"/>
                </a:solidFill>
              </a:rPr>
              <a:t> في الطبيعة</a:t>
            </a:r>
          </a:p>
          <a:p>
            <a:pPr marL="342900" indent="-342900">
              <a:buFontTx/>
              <a:buChar char="-"/>
            </a:pPr>
            <a:r>
              <a:rPr lang="ar-IQ" sz="2000" b="1" dirty="0">
                <a:solidFill>
                  <a:srgbClr val="FFFF00"/>
                </a:solidFill>
              </a:rPr>
              <a:t> </a:t>
            </a:r>
            <a:r>
              <a:rPr lang="ar-IQ" sz="2000" b="1" dirty="0" smtClean="0">
                <a:solidFill>
                  <a:srgbClr val="FFFF00"/>
                </a:solidFill>
              </a:rPr>
              <a:t>                                    ( </a:t>
            </a:r>
            <a:r>
              <a:rPr lang="ar-IQ" sz="2000" b="1" dirty="0" smtClean="0">
                <a:solidFill>
                  <a:srgbClr val="FFC000"/>
                </a:solidFill>
              </a:rPr>
              <a:t>اي التأمل في الطبيعة له مدلول اسطوري </a:t>
            </a:r>
            <a:r>
              <a:rPr lang="ar-IQ" sz="2000" b="1" dirty="0" smtClean="0">
                <a:solidFill>
                  <a:srgbClr val="FFFF00"/>
                </a:solidFill>
              </a:rPr>
              <a:t>)</a:t>
            </a:r>
          </a:p>
          <a:p>
            <a:pPr marL="342900" indent="-342900">
              <a:buFontTx/>
              <a:buChar char="-"/>
            </a:pPr>
            <a:r>
              <a:rPr lang="ar-IQ" sz="2000" b="1" dirty="0">
                <a:solidFill>
                  <a:srgbClr val="FFFF00"/>
                </a:solidFill>
              </a:rPr>
              <a:t> </a:t>
            </a:r>
            <a:r>
              <a:rPr lang="ar-IQ" sz="2000" b="1" dirty="0" smtClean="0">
                <a:solidFill>
                  <a:srgbClr val="FFFF00"/>
                </a:solidFill>
              </a:rPr>
              <a:t>                                          </a:t>
            </a:r>
          </a:p>
          <a:p>
            <a:pPr marL="342900" indent="-342900">
              <a:buFontTx/>
              <a:buChar char="-"/>
            </a:pPr>
            <a:r>
              <a:rPr lang="ar-IQ" sz="2000" b="1" dirty="0">
                <a:solidFill>
                  <a:srgbClr val="FFFF00"/>
                </a:solidFill>
              </a:rPr>
              <a:t> </a:t>
            </a:r>
            <a:r>
              <a:rPr lang="ar-IQ" sz="2000" b="1" dirty="0" smtClean="0">
                <a:solidFill>
                  <a:srgbClr val="FFFF00"/>
                </a:solidFill>
              </a:rPr>
              <a:t>                                      دراسة اوضاع الانسان </a:t>
            </a:r>
          </a:p>
          <a:p>
            <a:endParaRPr lang="ar-IQ" sz="2000" b="1" dirty="0" smtClean="0">
              <a:solidFill>
                <a:srgbClr val="FFFF00"/>
              </a:solidFill>
            </a:endParaRPr>
          </a:p>
          <a:p>
            <a:r>
              <a:rPr lang="ar-IQ" sz="2000" b="1" dirty="0" smtClean="0">
                <a:solidFill>
                  <a:srgbClr val="FFFF00"/>
                </a:solidFill>
              </a:rPr>
              <a:t>  </a:t>
            </a:r>
          </a:p>
          <a:p>
            <a:r>
              <a:rPr lang="ar-IQ" sz="2000" b="1" dirty="0" smtClean="0">
                <a:solidFill>
                  <a:srgbClr val="FFFF00"/>
                </a:solidFill>
              </a:rPr>
              <a:t>ا</a:t>
            </a:r>
            <a:r>
              <a:rPr lang="ar-IQ" sz="2000" b="1" dirty="0" smtClean="0">
                <a:solidFill>
                  <a:srgbClr val="FF0000"/>
                </a:solidFill>
              </a:rPr>
              <a:t>فلاطون </a:t>
            </a:r>
            <a:r>
              <a:rPr lang="ar-IQ" sz="2000" b="1" dirty="0" smtClean="0">
                <a:solidFill>
                  <a:srgbClr val="FFFF00"/>
                </a:solidFill>
              </a:rPr>
              <a:t>          التعمق في المعرفة   </a:t>
            </a:r>
            <a:r>
              <a:rPr lang="ar-IQ" sz="2000" b="1" dirty="0" smtClean="0">
                <a:solidFill>
                  <a:srgbClr val="FF0000"/>
                </a:solidFill>
              </a:rPr>
              <a:t>+  </a:t>
            </a:r>
            <a:r>
              <a:rPr lang="ar-IQ" sz="2000" b="1" dirty="0" smtClean="0">
                <a:solidFill>
                  <a:srgbClr val="FFFF00"/>
                </a:solidFill>
              </a:rPr>
              <a:t>كيفية الوصول للسعادة  </a:t>
            </a:r>
            <a:r>
              <a:rPr lang="ar-IQ" sz="2000" b="1" dirty="0" smtClean="0">
                <a:solidFill>
                  <a:srgbClr val="FF0000"/>
                </a:solidFill>
              </a:rPr>
              <a:t>+</a:t>
            </a:r>
            <a:r>
              <a:rPr lang="ar-IQ" sz="2000" b="1" dirty="0" smtClean="0">
                <a:solidFill>
                  <a:srgbClr val="FFFF00"/>
                </a:solidFill>
              </a:rPr>
              <a:t> الفضيلة اساس السعادة  </a:t>
            </a:r>
          </a:p>
          <a:p>
            <a:r>
              <a:rPr lang="ar-IQ" sz="2000" b="1" dirty="0" smtClean="0">
                <a:solidFill>
                  <a:srgbClr val="FF0000"/>
                </a:solidFill>
              </a:rPr>
              <a:t>ارسطو</a:t>
            </a:r>
            <a:r>
              <a:rPr lang="ar-IQ" sz="2000" b="1" dirty="0" smtClean="0">
                <a:solidFill>
                  <a:srgbClr val="FFFF00"/>
                </a:solidFill>
              </a:rPr>
              <a:t>           الجدل المنطقي     وله الفضل في اكتشاف علم المنطق </a:t>
            </a:r>
          </a:p>
          <a:p>
            <a:r>
              <a:rPr lang="ar-IQ" sz="2000" b="1" dirty="0" smtClean="0">
                <a:solidFill>
                  <a:srgbClr val="FF0000"/>
                </a:solidFill>
              </a:rPr>
              <a:t>السفسطائية</a:t>
            </a:r>
            <a:r>
              <a:rPr lang="ar-IQ" sz="2000" b="1" dirty="0" smtClean="0">
                <a:solidFill>
                  <a:srgbClr val="FFFF00"/>
                </a:solidFill>
              </a:rPr>
              <a:t>      تزيق الالفاظ  واعتماد اللغة والمنطق  في فهم الاشياء      ( بروته </a:t>
            </a:r>
            <a:r>
              <a:rPr lang="ar-IQ" sz="2000" b="1" dirty="0" err="1" smtClean="0">
                <a:solidFill>
                  <a:srgbClr val="FFFF00"/>
                </a:solidFill>
              </a:rPr>
              <a:t>غوارس</a:t>
            </a:r>
            <a:r>
              <a:rPr lang="ar-IQ" sz="2000" b="1" dirty="0" smtClean="0">
                <a:solidFill>
                  <a:srgbClr val="FFFF00"/>
                </a:solidFill>
              </a:rPr>
              <a:t> )</a:t>
            </a:r>
          </a:p>
          <a:p>
            <a:r>
              <a:rPr lang="ar-IQ" sz="2000" b="1" dirty="0" smtClean="0">
                <a:solidFill>
                  <a:srgbClr val="FFFF00"/>
                </a:solidFill>
              </a:rPr>
              <a:t>ا</a:t>
            </a:r>
            <a:r>
              <a:rPr lang="ar-IQ" sz="2000" b="1" dirty="0" smtClean="0">
                <a:solidFill>
                  <a:srgbClr val="FF0000"/>
                </a:solidFill>
              </a:rPr>
              <a:t>لكلية(الفوضوية</a:t>
            </a:r>
            <a:r>
              <a:rPr lang="ar-IQ" sz="2000" b="1" dirty="0" smtClean="0">
                <a:solidFill>
                  <a:srgbClr val="FFFF00"/>
                </a:solidFill>
              </a:rPr>
              <a:t>  اعلان الاشياء بكليتها ( خيرها وشرها )  ثم تخضع للعقل والمنطق للتعامل معها </a:t>
            </a:r>
          </a:p>
          <a:p>
            <a:r>
              <a:rPr lang="ar-IQ" sz="2000" b="1" dirty="0" smtClean="0">
                <a:solidFill>
                  <a:srgbClr val="FF0000"/>
                </a:solidFill>
              </a:rPr>
              <a:t>الرواقية </a:t>
            </a:r>
            <a:r>
              <a:rPr lang="ar-IQ" sz="2000" b="1" dirty="0" smtClean="0">
                <a:solidFill>
                  <a:srgbClr val="FFFF00"/>
                </a:solidFill>
              </a:rPr>
              <a:t>        الناس متساوون والذي يميزهم (  الذي يمثله الحكيم ) صاحب المثل </a:t>
            </a:r>
          </a:p>
          <a:p>
            <a:r>
              <a:rPr lang="ar-IQ" sz="2000" b="1" dirty="0" smtClean="0">
                <a:solidFill>
                  <a:srgbClr val="FFFF00"/>
                </a:solidFill>
              </a:rPr>
              <a:t>ا</a:t>
            </a:r>
            <a:r>
              <a:rPr lang="ar-IQ" sz="2000" b="1" dirty="0" smtClean="0">
                <a:solidFill>
                  <a:srgbClr val="FF0000"/>
                </a:solidFill>
              </a:rPr>
              <a:t>لابيقورية </a:t>
            </a:r>
            <a:r>
              <a:rPr lang="ar-IQ" sz="2000" b="1" dirty="0" smtClean="0">
                <a:solidFill>
                  <a:srgbClr val="FFFF00"/>
                </a:solidFill>
              </a:rPr>
              <a:t>       الاعتدال في ممارسة الاشياء </a:t>
            </a:r>
            <a:r>
              <a:rPr lang="ar-IQ" sz="2000" b="1" dirty="0" smtClean="0">
                <a:solidFill>
                  <a:srgbClr val="FF0000"/>
                </a:solidFill>
              </a:rPr>
              <a:t>+</a:t>
            </a:r>
            <a:r>
              <a:rPr lang="ar-IQ" sz="2000" b="1" dirty="0" smtClean="0">
                <a:solidFill>
                  <a:srgbClr val="FFFF00"/>
                </a:solidFill>
              </a:rPr>
              <a:t> (الثواب العقاب  ، الشعور ، اللذة ، السعادة ، الالم) </a:t>
            </a:r>
          </a:p>
          <a:p>
            <a:r>
              <a:rPr lang="ar-IQ" sz="2000" b="1" dirty="0" smtClean="0">
                <a:solidFill>
                  <a:srgbClr val="FFFF00"/>
                </a:solidFill>
              </a:rPr>
              <a:t>    </a:t>
            </a:r>
            <a:endParaRPr lang="ar-IQ" sz="2000" b="1" dirty="0" smtClean="0">
              <a:solidFill>
                <a:srgbClr val="C00000"/>
              </a:solidFill>
            </a:endParaRPr>
          </a:p>
        </p:txBody>
      </p:sp>
      <p:cxnSp>
        <p:nvCxnSpPr>
          <p:cNvPr id="5" name="رابط كسهم مستقيم 4"/>
          <p:cNvCxnSpPr/>
          <p:nvPr/>
        </p:nvCxnSpPr>
        <p:spPr>
          <a:xfrm flipH="1" flipV="1">
            <a:off x="1979712" y="1628800"/>
            <a:ext cx="57606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 flipH="1">
            <a:off x="1979712" y="1988840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 flipH="1">
            <a:off x="5912427" y="2510898"/>
            <a:ext cx="585119" cy="10761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 flipH="1">
            <a:off x="5148064" y="2564904"/>
            <a:ext cx="1368152" cy="11521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 flipH="1">
            <a:off x="7071565" y="5661248"/>
            <a:ext cx="3699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رابط كسهم مستقيم 29"/>
          <p:cNvCxnSpPr/>
          <p:nvPr/>
        </p:nvCxnSpPr>
        <p:spPr>
          <a:xfrm flipH="1">
            <a:off x="6948264" y="4365104"/>
            <a:ext cx="49320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رابط كسهم مستقيم 31"/>
          <p:cNvCxnSpPr/>
          <p:nvPr/>
        </p:nvCxnSpPr>
        <p:spPr>
          <a:xfrm flipH="1">
            <a:off x="6948264" y="4725144"/>
            <a:ext cx="49320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4" name="رابط كسهم مستقيم 33"/>
          <p:cNvCxnSpPr/>
          <p:nvPr/>
        </p:nvCxnSpPr>
        <p:spPr>
          <a:xfrm flipH="1">
            <a:off x="6948264" y="5085184"/>
            <a:ext cx="24660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7" name="سهم للأسفل 36"/>
          <p:cNvSpPr/>
          <p:nvPr/>
        </p:nvSpPr>
        <p:spPr>
          <a:xfrm>
            <a:off x="4283968" y="3668185"/>
            <a:ext cx="484632" cy="4808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49" name="رابط كسهم مستقيم 48"/>
          <p:cNvCxnSpPr/>
          <p:nvPr/>
        </p:nvCxnSpPr>
        <p:spPr>
          <a:xfrm flipH="1">
            <a:off x="6690893" y="5353550"/>
            <a:ext cx="16608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8" name="رابط كسهم مستقيم 57"/>
          <p:cNvCxnSpPr/>
          <p:nvPr/>
        </p:nvCxnSpPr>
        <p:spPr>
          <a:xfrm flipH="1">
            <a:off x="6948264" y="6021288"/>
            <a:ext cx="2466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29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45719"/>
          </a:xfrm>
        </p:spPr>
        <p:txBody>
          <a:bodyPr/>
          <a:lstStyle/>
          <a:p>
            <a:r>
              <a:rPr lang="ar-IQ" sz="800" dirty="0"/>
              <a:t>.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1124744"/>
            <a:ext cx="7772400" cy="5472608"/>
          </a:xfrm>
        </p:spPr>
        <p:txBody>
          <a:bodyPr/>
          <a:lstStyle/>
          <a:p>
            <a:r>
              <a:rPr lang="ar-IQ" sz="2400" b="1" dirty="0" smtClean="0">
                <a:solidFill>
                  <a:srgbClr val="FF0000"/>
                </a:solidFill>
              </a:rPr>
              <a:t>  </a:t>
            </a:r>
            <a:r>
              <a:rPr lang="ar-IQ" sz="2400" b="1" dirty="0" smtClean="0"/>
              <a:t>ثانيا  -  </a:t>
            </a:r>
            <a:r>
              <a:rPr lang="ar-IQ" sz="2400" b="1" dirty="0" smtClean="0">
                <a:solidFill>
                  <a:srgbClr val="FF0000"/>
                </a:solidFill>
              </a:rPr>
              <a:t>الرومان</a:t>
            </a:r>
            <a:r>
              <a:rPr lang="ar-IQ" sz="2400" b="1" dirty="0" smtClean="0"/>
              <a:t> </a:t>
            </a:r>
          </a:p>
          <a:p>
            <a:endParaRPr lang="ar-IQ" sz="2000" b="1" dirty="0"/>
          </a:p>
          <a:p>
            <a:pPr marL="342900" indent="-342900">
              <a:buFontTx/>
              <a:buChar char="-"/>
            </a:pPr>
            <a:r>
              <a:rPr lang="ar-IQ" sz="2000" b="1" dirty="0" smtClean="0"/>
              <a:t>اعتمدوا على الحضارة اليونانية     لكنهم أضافوا          ( توماس </a:t>
            </a:r>
            <a:r>
              <a:rPr lang="ar-IQ" sz="2000" b="1" dirty="0" err="1" smtClean="0"/>
              <a:t>الاكويني</a:t>
            </a:r>
            <a:r>
              <a:rPr lang="ar-IQ" sz="2000" b="1" dirty="0" smtClean="0"/>
              <a:t>  </a:t>
            </a:r>
            <a:r>
              <a:rPr lang="ar-IQ" sz="2000" b="1" dirty="0" err="1" smtClean="0"/>
              <a:t>واوغسطين</a:t>
            </a:r>
            <a:r>
              <a:rPr lang="ar-IQ" sz="2000" b="1" dirty="0" smtClean="0"/>
              <a:t> )</a:t>
            </a:r>
          </a:p>
          <a:p>
            <a:pPr marL="342900" indent="-342900">
              <a:buFontTx/>
              <a:buChar char="-"/>
            </a:pPr>
            <a:r>
              <a:rPr lang="ar-IQ" sz="2000" b="1" dirty="0"/>
              <a:t> </a:t>
            </a:r>
            <a:r>
              <a:rPr lang="ar-IQ" sz="2000" b="1" dirty="0" smtClean="0"/>
              <a:t>1</a:t>
            </a:r>
            <a:r>
              <a:rPr lang="ar-IQ" sz="2000" b="1" dirty="0" smtClean="0">
                <a:solidFill>
                  <a:srgbClr val="FFC000"/>
                </a:solidFill>
              </a:rPr>
              <a:t>- العقيدة الدينية</a:t>
            </a:r>
          </a:p>
          <a:p>
            <a:pPr marL="342900" indent="-342900">
              <a:buFontTx/>
              <a:buChar char="-"/>
            </a:pPr>
            <a:r>
              <a:rPr lang="ar-IQ" sz="2000" b="1" dirty="0" smtClean="0">
                <a:solidFill>
                  <a:srgbClr val="FFC000"/>
                </a:solidFill>
              </a:rPr>
              <a:t>2- قدموا  اراء في فلسفة التاريخ  في مجال الدين </a:t>
            </a:r>
          </a:p>
          <a:p>
            <a:pPr marL="342900" indent="-342900">
              <a:buFontTx/>
              <a:buChar char="-"/>
            </a:pPr>
            <a:r>
              <a:rPr lang="ar-IQ" sz="2000" b="1" dirty="0" smtClean="0">
                <a:solidFill>
                  <a:srgbClr val="FFC000"/>
                </a:solidFill>
              </a:rPr>
              <a:t>3- في العصور الوسطى طغت مسالة الدين على الفلسفة </a:t>
            </a:r>
          </a:p>
          <a:p>
            <a:pPr marL="342900" indent="-342900">
              <a:buFontTx/>
              <a:buChar char="-"/>
            </a:pPr>
            <a:endParaRPr lang="ar-IQ" sz="2000" b="1" dirty="0">
              <a:solidFill>
                <a:srgbClr val="FFC000"/>
              </a:solidFill>
            </a:endParaRPr>
          </a:p>
          <a:p>
            <a:pPr marL="342900" indent="-342900">
              <a:buFontTx/>
              <a:buChar char="-"/>
            </a:pPr>
            <a:r>
              <a:rPr lang="ar-IQ" sz="2000" b="1" dirty="0" smtClean="0">
                <a:solidFill>
                  <a:srgbClr val="FF0000"/>
                </a:solidFill>
              </a:rPr>
              <a:t> </a:t>
            </a:r>
            <a:r>
              <a:rPr lang="ar-IQ" sz="2000" b="1" dirty="0" smtClean="0"/>
              <a:t>ثالثا </a:t>
            </a:r>
            <a:r>
              <a:rPr lang="ar-IQ" sz="2000" b="1" dirty="0" smtClean="0">
                <a:solidFill>
                  <a:srgbClr val="FF0000"/>
                </a:solidFill>
              </a:rPr>
              <a:t> -  النهضة</a:t>
            </a:r>
          </a:p>
          <a:p>
            <a:endParaRPr lang="ar-IQ" sz="2000" b="1" dirty="0" smtClean="0">
              <a:solidFill>
                <a:srgbClr val="FF0000"/>
              </a:solidFill>
            </a:endParaRPr>
          </a:p>
          <a:p>
            <a:pPr marL="342900" indent="-342900">
              <a:buFontTx/>
              <a:buChar char="-"/>
            </a:pPr>
            <a:r>
              <a:rPr lang="ar-IQ" sz="2000" b="1" dirty="0" smtClean="0">
                <a:solidFill>
                  <a:srgbClr val="FF0000"/>
                </a:solidFill>
              </a:rPr>
              <a:t> اهم  روادها  هوبز  و   ميكا فيلي</a:t>
            </a:r>
            <a:endParaRPr lang="ar-IQ" sz="2000" b="1" dirty="0">
              <a:solidFill>
                <a:srgbClr val="FF0000"/>
              </a:solidFill>
            </a:endParaRPr>
          </a:p>
          <a:p>
            <a:pPr marL="342900" indent="-342900">
              <a:buFontTx/>
              <a:buChar char="-"/>
            </a:pPr>
            <a:r>
              <a:rPr lang="ar-IQ" sz="2000" b="1" dirty="0" smtClean="0">
                <a:solidFill>
                  <a:srgbClr val="FF0000"/>
                </a:solidFill>
              </a:rPr>
              <a:t>هذه الفترة تميزت بحالة الانسلاخ عن المؤسسات الدينية  </a:t>
            </a:r>
          </a:p>
          <a:p>
            <a:pPr marL="342900" indent="-342900">
              <a:buFontTx/>
              <a:buChar char="-"/>
            </a:pPr>
            <a:r>
              <a:rPr lang="ar-IQ" sz="2000" b="1" dirty="0" smtClean="0">
                <a:solidFill>
                  <a:srgbClr val="FF0000"/>
                </a:solidFill>
              </a:rPr>
              <a:t>اعتمدت على الفلسفة على </a:t>
            </a:r>
            <a:r>
              <a:rPr lang="ar-IQ" sz="2000" b="1" dirty="0" err="1" smtClean="0">
                <a:solidFill>
                  <a:srgbClr val="FF0000"/>
                </a:solidFill>
              </a:rPr>
              <a:t>التاكيد</a:t>
            </a:r>
            <a:r>
              <a:rPr lang="ar-IQ" sz="2000" b="1" dirty="0" smtClean="0">
                <a:solidFill>
                  <a:srgbClr val="FF0000"/>
                </a:solidFill>
              </a:rPr>
              <a:t> على الوجود والحقيقة  المطلقة </a:t>
            </a:r>
          </a:p>
          <a:p>
            <a:pPr marL="342900" indent="-342900">
              <a:buFontTx/>
              <a:buChar char="-"/>
            </a:pPr>
            <a:r>
              <a:rPr lang="ar-IQ" sz="2000" b="1" dirty="0" smtClean="0">
                <a:solidFill>
                  <a:srgbClr val="FF0000"/>
                </a:solidFill>
              </a:rPr>
              <a:t>الاهتمام بمكانة الانسان .</a:t>
            </a:r>
          </a:p>
          <a:p>
            <a:pPr marL="342900" indent="-342900">
              <a:buFontTx/>
              <a:buChar char="-"/>
            </a:pPr>
            <a:endParaRPr lang="ar-IQ" sz="2000" b="1" dirty="0">
              <a:solidFill>
                <a:srgbClr val="FF0000"/>
              </a:solidFill>
            </a:endParaRPr>
          </a:p>
          <a:p>
            <a:pPr marL="342900" indent="-342900">
              <a:buFontTx/>
              <a:buChar char="-"/>
            </a:pPr>
            <a:endParaRPr lang="ar-IQ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28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45719"/>
          </a:xfrm>
        </p:spPr>
        <p:txBody>
          <a:bodyPr/>
          <a:lstStyle/>
          <a:p>
            <a:r>
              <a:rPr lang="ar-IQ" sz="800" dirty="0" smtClean="0"/>
              <a:t>.</a:t>
            </a:r>
            <a:endParaRPr lang="ar-IQ" sz="800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620688"/>
            <a:ext cx="7772400" cy="5616624"/>
          </a:xfrm>
        </p:spPr>
        <p:txBody>
          <a:bodyPr/>
          <a:lstStyle/>
          <a:p>
            <a:pPr algn="just"/>
            <a:r>
              <a:rPr lang="ar-IQ" sz="1800" b="1" dirty="0" smtClean="0"/>
              <a:t> رابعا  - </a:t>
            </a:r>
            <a:r>
              <a:rPr lang="ar-IQ" sz="1800" b="1" dirty="0" smtClean="0">
                <a:solidFill>
                  <a:srgbClr val="FF0000"/>
                </a:solidFill>
              </a:rPr>
              <a:t>العصر الحديث </a:t>
            </a:r>
          </a:p>
          <a:p>
            <a:pPr algn="just"/>
            <a:endParaRPr lang="ar-IQ" sz="1800" b="1" dirty="0"/>
          </a:p>
          <a:p>
            <a:pPr marL="285750" indent="-285750" algn="just">
              <a:buFontTx/>
              <a:buChar char="-"/>
            </a:pPr>
            <a:r>
              <a:rPr lang="ar-IQ" sz="1800" b="1" dirty="0" smtClean="0">
                <a:solidFill>
                  <a:srgbClr val="FFFF00"/>
                </a:solidFill>
              </a:rPr>
              <a:t>ظهور عدة اتجاهات فلسفية </a:t>
            </a:r>
          </a:p>
          <a:p>
            <a:pPr marL="285750" indent="-285750" algn="just">
              <a:buFontTx/>
              <a:buChar char="-"/>
            </a:pPr>
            <a:r>
              <a:rPr lang="ar-IQ" sz="1800" b="1" dirty="0" err="1" smtClean="0">
                <a:solidFill>
                  <a:srgbClr val="FFFF00"/>
                </a:solidFill>
              </a:rPr>
              <a:t>التاكيد</a:t>
            </a:r>
            <a:r>
              <a:rPr lang="ar-IQ" sz="1800" b="1" dirty="0" smtClean="0">
                <a:solidFill>
                  <a:srgbClr val="FFFF00"/>
                </a:solidFill>
              </a:rPr>
              <a:t> على كشف الحقيقة لذاتها </a:t>
            </a:r>
          </a:p>
          <a:p>
            <a:pPr marL="285750" indent="-285750" algn="just">
              <a:buFontTx/>
              <a:buChar char="-"/>
            </a:pPr>
            <a:r>
              <a:rPr lang="ar-IQ" sz="1800" b="1" dirty="0" smtClean="0">
                <a:solidFill>
                  <a:srgbClr val="FFFF00"/>
                </a:solidFill>
              </a:rPr>
              <a:t>جعل الفلسفة علم الوجود الكلي </a:t>
            </a:r>
          </a:p>
          <a:p>
            <a:pPr marL="285750" indent="-285750" algn="just">
              <a:buFontTx/>
              <a:buChar char="-"/>
            </a:pPr>
            <a:r>
              <a:rPr lang="ar-IQ" sz="1800" b="1" dirty="0" smtClean="0">
                <a:solidFill>
                  <a:srgbClr val="FFFF00"/>
                </a:solidFill>
              </a:rPr>
              <a:t>الاهتمام بمكانة الانسان في هذا العلم</a:t>
            </a:r>
          </a:p>
          <a:p>
            <a:pPr marL="285750" indent="-285750" algn="just">
              <a:buFontTx/>
              <a:buChar char="-"/>
            </a:pPr>
            <a:endParaRPr lang="ar-IQ" sz="1800" b="1" dirty="0">
              <a:solidFill>
                <a:srgbClr val="FFFF0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ar-IQ" sz="1800" b="1" dirty="0" smtClean="0"/>
              <a:t>خامسا – </a:t>
            </a:r>
            <a:r>
              <a:rPr lang="ar-IQ" sz="1800" b="1" dirty="0" smtClean="0">
                <a:solidFill>
                  <a:srgbClr val="FF0000"/>
                </a:solidFill>
              </a:rPr>
              <a:t>الفلسفة الوضعية </a:t>
            </a:r>
            <a:r>
              <a:rPr lang="ar-IQ" sz="1800" b="1" dirty="0" smtClean="0"/>
              <a:t>( </a:t>
            </a:r>
            <a:r>
              <a:rPr lang="ar-IQ" sz="1800" b="1" dirty="0" err="1" smtClean="0"/>
              <a:t>اوربا</a:t>
            </a:r>
            <a:r>
              <a:rPr lang="ar-IQ" sz="1800" b="1" dirty="0" smtClean="0"/>
              <a:t> )</a:t>
            </a:r>
            <a:r>
              <a:rPr lang="ar-IQ" sz="1800" b="1" dirty="0"/>
              <a:t> </a:t>
            </a:r>
            <a:r>
              <a:rPr lang="ar-IQ" sz="1800" b="1" dirty="0" smtClean="0"/>
              <a:t>       روادها   ( ميشيل  فيكو     ليفي شتراوس)</a:t>
            </a:r>
          </a:p>
          <a:p>
            <a:pPr marL="285750" indent="-285750" algn="just">
              <a:buFontTx/>
              <a:buChar char="-"/>
            </a:pPr>
            <a:r>
              <a:rPr lang="ar-IQ" sz="1800" b="1" dirty="0" smtClean="0">
                <a:solidFill>
                  <a:srgbClr val="002060"/>
                </a:solidFill>
              </a:rPr>
              <a:t>- الانصراف الى البحث للواقع </a:t>
            </a:r>
          </a:p>
          <a:p>
            <a:pPr marL="285750" indent="-285750" algn="just">
              <a:buFontTx/>
              <a:buChar char="-"/>
            </a:pPr>
            <a:r>
              <a:rPr lang="ar-IQ" sz="1800" b="1" dirty="0" smtClean="0">
                <a:solidFill>
                  <a:srgbClr val="002060"/>
                </a:solidFill>
              </a:rPr>
              <a:t>-تعتمد على افكار الوجود العام  والمحسوس </a:t>
            </a:r>
          </a:p>
          <a:p>
            <a:pPr marL="285750" indent="-285750" algn="just">
              <a:buFontTx/>
              <a:buChar char="-"/>
            </a:pPr>
            <a:r>
              <a:rPr lang="ar-IQ" sz="1800" b="1" dirty="0" smtClean="0">
                <a:solidFill>
                  <a:srgbClr val="002060"/>
                </a:solidFill>
              </a:rPr>
              <a:t>- اخضاع هذه الافكار للبحث التجريبي .</a:t>
            </a:r>
          </a:p>
          <a:p>
            <a:pPr marL="285750" indent="-285750" algn="just">
              <a:buFontTx/>
              <a:buChar char="-"/>
            </a:pPr>
            <a:r>
              <a:rPr lang="ar-IQ" sz="1800" b="1" dirty="0" smtClean="0">
                <a:solidFill>
                  <a:srgbClr val="002060"/>
                </a:solidFill>
              </a:rPr>
              <a:t>- اخضاع هذه الفلسفة الى تحليل المنطق اللغوي </a:t>
            </a:r>
          </a:p>
          <a:p>
            <a:pPr marL="285750" indent="-285750" algn="just">
              <a:buFontTx/>
              <a:buChar char="-"/>
            </a:pPr>
            <a:r>
              <a:rPr lang="ar-IQ" sz="1800" b="1" dirty="0" smtClean="0">
                <a:solidFill>
                  <a:srgbClr val="002060"/>
                </a:solidFill>
              </a:rPr>
              <a:t>- عودة كل </a:t>
            </a:r>
            <a:r>
              <a:rPr lang="ar-IQ" sz="1800" b="1" dirty="0" smtClean="0">
                <a:solidFill>
                  <a:srgbClr val="002060"/>
                </a:solidFill>
              </a:rPr>
              <a:t>المتناقضات  </a:t>
            </a:r>
            <a:r>
              <a:rPr lang="ar-IQ" sz="1800" b="1" dirty="0" smtClean="0">
                <a:solidFill>
                  <a:srgbClr val="002060"/>
                </a:solidFill>
              </a:rPr>
              <a:t>والمترادفات الى اصولها الاولية </a:t>
            </a:r>
          </a:p>
          <a:p>
            <a:pPr marL="285750" indent="-285750" algn="just">
              <a:buFontTx/>
              <a:buChar char="-"/>
            </a:pPr>
            <a:r>
              <a:rPr lang="ar-IQ" sz="1800" b="1" dirty="0" smtClean="0">
                <a:solidFill>
                  <a:srgbClr val="002060"/>
                </a:solidFill>
              </a:rPr>
              <a:t>- غايتها اعطاء تفسير للمعرفة –</a:t>
            </a:r>
          </a:p>
          <a:p>
            <a:pPr marL="285750" indent="-285750" algn="just">
              <a:buFontTx/>
              <a:buChar char="-"/>
            </a:pPr>
            <a:r>
              <a:rPr lang="ar-IQ" sz="1800" b="1" dirty="0" smtClean="0">
                <a:solidFill>
                  <a:srgbClr val="002060"/>
                </a:solidFill>
              </a:rPr>
              <a:t>-تمتاز بالغموض </a:t>
            </a:r>
            <a:r>
              <a:rPr lang="ar-IQ" sz="1800" b="1" dirty="0" smtClean="0"/>
              <a:t>والتعقيد </a:t>
            </a:r>
          </a:p>
        </p:txBody>
      </p:sp>
    </p:spTree>
    <p:extLst>
      <p:ext uri="{BB962C8B-B14F-4D97-AF65-F5344CB8AC3E}">
        <p14:creationId xmlns:p14="http://schemas.microsoft.com/office/powerpoint/2010/main" val="65147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530352" y="404664"/>
            <a:ext cx="7772400" cy="45719"/>
          </a:xfrm>
        </p:spPr>
        <p:txBody>
          <a:bodyPr/>
          <a:lstStyle/>
          <a:p>
            <a:r>
              <a:rPr lang="en-US" sz="800" dirty="0" smtClean="0"/>
              <a:t>.</a:t>
            </a:r>
            <a:endParaRPr lang="ar-IQ" sz="800" dirty="0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idx="1"/>
          </p:nvPr>
        </p:nvSpPr>
        <p:spPr>
          <a:xfrm>
            <a:off x="530352" y="836712"/>
            <a:ext cx="7772400" cy="4824536"/>
          </a:xfrm>
        </p:spPr>
        <p:txBody>
          <a:bodyPr>
            <a:normAutofit fontScale="92500" lnSpcReduction="20000"/>
          </a:bodyPr>
          <a:lstStyle/>
          <a:p>
            <a:r>
              <a:rPr lang="ar-IQ" sz="2400" b="1" dirty="0" smtClean="0"/>
              <a:t>سادسا -  </a:t>
            </a:r>
            <a:r>
              <a:rPr lang="ar-IQ" sz="2400" b="1" dirty="0" smtClean="0">
                <a:solidFill>
                  <a:srgbClr val="FF0000"/>
                </a:solidFill>
              </a:rPr>
              <a:t>الفلسفة العملية  </a:t>
            </a:r>
            <a:r>
              <a:rPr lang="ar-IQ" sz="2400" b="1" dirty="0" smtClean="0"/>
              <a:t>( المادية )</a:t>
            </a:r>
          </a:p>
          <a:p>
            <a:endParaRPr lang="ar-IQ" sz="2400" b="1" dirty="0" smtClean="0"/>
          </a:p>
          <a:p>
            <a:pPr marL="342900" indent="-342900">
              <a:buFontTx/>
              <a:buChar char="-"/>
            </a:pPr>
            <a:r>
              <a:rPr lang="ar-IQ" sz="2400" b="1" dirty="0" smtClean="0">
                <a:solidFill>
                  <a:srgbClr val="FF0000"/>
                </a:solidFill>
              </a:rPr>
              <a:t>الانصراف </a:t>
            </a:r>
            <a:r>
              <a:rPr lang="ar-IQ" sz="2400" b="1" dirty="0" err="1" smtClean="0">
                <a:solidFill>
                  <a:srgbClr val="FF0000"/>
                </a:solidFill>
              </a:rPr>
              <a:t>التامل</a:t>
            </a:r>
            <a:r>
              <a:rPr lang="ar-IQ" sz="2400" b="1" dirty="0" smtClean="0">
                <a:solidFill>
                  <a:srgbClr val="FF0000"/>
                </a:solidFill>
              </a:rPr>
              <a:t> الفلسفي المجرد </a:t>
            </a:r>
          </a:p>
          <a:p>
            <a:pPr marL="342900" indent="-342900">
              <a:buFontTx/>
              <a:buChar char="-"/>
            </a:pPr>
            <a:r>
              <a:rPr lang="ar-IQ" sz="2400" b="1" dirty="0" smtClean="0">
                <a:solidFill>
                  <a:srgbClr val="FF0000"/>
                </a:solidFill>
              </a:rPr>
              <a:t>وصفوا الفلسفة بانها عبارة عن وصف العالم  من خلال التحقق في قضايا معرفية</a:t>
            </a:r>
          </a:p>
          <a:p>
            <a:pPr marL="342900" indent="-342900">
              <a:buFontTx/>
              <a:buChar char="-"/>
            </a:pPr>
            <a:r>
              <a:rPr lang="ar-IQ" sz="2400" b="1" dirty="0" smtClean="0">
                <a:solidFill>
                  <a:srgbClr val="FF0000"/>
                </a:solidFill>
              </a:rPr>
              <a:t>يطمحون الى تغيير العالم لتحقيق غاية الانسان  في الحياة وفهم كل انشطتها </a:t>
            </a:r>
          </a:p>
          <a:p>
            <a:pPr marL="342900" indent="-342900">
              <a:buFontTx/>
              <a:buChar char="-"/>
            </a:pPr>
            <a:r>
              <a:rPr lang="ar-IQ" sz="2400" b="1" dirty="0" smtClean="0">
                <a:solidFill>
                  <a:srgbClr val="FF0000"/>
                </a:solidFill>
              </a:rPr>
              <a:t>خلاصتها ان كل ما يمكن تحقيقه هو الشي المفيد للبشرية </a:t>
            </a:r>
          </a:p>
          <a:p>
            <a:pPr marL="342900" indent="-342900">
              <a:buFontTx/>
              <a:buChar char="-"/>
            </a:pPr>
            <a:endParaRPr lang="ar-IQ" sz="2400" b="1" dirty="0">
              <a:solidFill>
                <a:srgbClr val="FF0000"/>
              </a:solidFill>
            </a:endParaRPr>
          </a:p>
          <a:p>
            <a:pPr marL="342900" indent="-342900">
              <a:buFontTx/>
              <a:buChar char="-"/>
            </a:pPr>
            <a:r>
              <a:rPr lang="ar-IQ" sz="2400" b="1" dirty="0" smtClean="0">
                <a:solidFill>
                  <a:srgbClr val="FF0000"/>
                </a:solidFill>
              </a:rPr>
              <a:t>سابعا  - الوجودية </a:t>
            </a:r>
            <a:r>
              <a:rPr lang="ar-IQ" sz="2400" b="1" dirty="0" smtClean="0"/>
              <a:t>( المثالية )</a:t>
            </a:r>
          </a:p>
          <a:p>
            <a:pPr marL="342900" indent="-342900">
              <a:buFontTx/>
              <a:buChar char="-"/>
            </a:pPr>
            <a:endParaRPr lang="ar-IQ" sz="2400" b="1" dirty="0" smtClean="0"/>
          </a:p>
          <a:p>
            <a:pPr marL="342900" indent="-342900">
              <a:buFontTx/>
              <a:buChar char="-"/>
            </a:pPr>
            <a:r>
              <a:rPr lang="ar-IQ" sz="2400" b="1" dirty="0" smtClean="0"/>
              <a:t>- تؤكد على العالم الخارجي </a:t>
            </a:r>
          </a:p>
          <a:p>
            <a:pPr marL="342900" indent="-342900">
              <a:buFontTx/>
              <a:buChar char="-"/>
            </a:pPr>
            <a:r>
              <a:rPr lang="ar-IQ" sz="2400" b="1" dirty="0" smtClean="0"/>
              <a:t>- وجود الانسان وحقيقته مرتبطة بالمجهول  ( الغيب )</a:t>
            </a:r>
          </a:p>
          <a:p>
            <a:pPr marL="342900" indent="-342900">
              <a:buFontTx/>
              <a:buChar char="-"/>
            </a:pPr>
            <a:r>
              <a:rPr lang="ar-IQ" sz="2400" b="1" dirty="0" smtClean="0"/>
              <a:t>-كل تصرفات الانسان وسلوكه مسؤولة امام ذلك الغيب –</a:t>
            </a:r>
          </a:p>
          <a:p>
            <a:pPr marL="342900" indent="-342900">
              <a:buFontTx/>
              <a:buChar char="-"/>
            </a:pPr>
            <a:r>
              <a:rPr lang="ar-IQ" sz="2400" b="1" dirty="0" smtClean="0"/>
              <a:t>حريات الانسان ومفهومها بخيرها وشرها  تقوم على اساس ما ينفعه </a:t>
            </a:r>
            <a:r>
              <a:rPr lang="ar-IQ" sz="2400" b="1" dirty="0" err="1" smtClean="0"/>
              <a:t>ويظره</a:t>
            </a:r>
            <a:r>
              <a:rPr lang="ar-IQ" sz="2400" b="1" dirty="0" smtClean="0"/>
              <a:t> </a:t>
            </a:r>
          </a:p>
          <a:p>
            <a:pPr marL="342900" indent="-342900">
              <a:buFontTx/>
              <a:buChar char="-"/>
            </a:pPr>
            <a:r>
              <a:rPr lang="ar-IQ" sz="2400" b="1" dirty="0" smtClean="0"/>
              <a:t>السعي الى حقيقة مهمة قائمة على الانسانية ليبتغي منها قبول عالم الغيب وقوته .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68001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2400296"/>
          </a:xfrm>
        </p:spPr>
        <p:txBody>
          <a:bodyPr/>
          <a:lstStyle/>
          <a:p>
            <a:pPr algn="ctr"/>
            <a:r>
              <a:rPr lang="ar-IQ" dirty="0" smtClean="0">
                <a:solidFill>
                  <a:srgbClr val="7030A0"/>
                </a:solidFill>
              </a:rPr>
              <a:t> شكرا </a:t>
            </a:r>
            <a:r>
              <a:rPr lang="ar-IQ" dirty="0" err="1" smtClean="0">
                <a:solidFill>
                  <a:srgbClr val="7030A0"/>
                </a:solidFill>
              </a:rPr>
              <a:t>لاصغائكم</a:t>
            </a:r>
            <a:r>
              <a:rPr lang="ar-IQ" smtClean="0">
                <a:solidFill>
                  <a:srgbClr val="7030A0"/>
                </a:solidFill>
              </a:rPr>
              <a:t> </a:t>
            </a:r>
            <a:endParaRPr lang="ar-IQ" dirty="0">
              <a:solidFill>
                <a:srgbClr val="7030A0"/>
              </a:solidFill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 flipV="1">
            <a:off x="539552" y="5373215"/>
            <a:ext cx="7772400" cy="45719"/>
          </a:xfrm>
        </p:spPr>
        <p:txBody>
          <a:bodyPr>
            <a:normAutofit fontScale="25000" lnSpcReduction="20000"/>
          </a:bodyPr>
          <a:lstStyle/>
          <a:p>
            <a:r>
              <a:rPr lang="ar-IQ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73690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</TotalTime>
  <Words>456</Words>
  <Application>Microsoft Office PowerPoint</Application>
  <PresentationFormat>عرض على الشاشة (3:4)‏</PresentationFormat>
  <Paragraphs>92</Paragraphs>
  <Slides>7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تدفق</vt:lpstr>
      <vt:lpstr>الفلسفة والمدارس الفلسفية</vt:lpstr>
      <vt:lpstr>.</vt:lpstr>
      <vt:lpstr>.</vt:lpstr>
      <vt:lpstr>.</vt:lpstr>
      <vt:lpstr>.</vt:lpstr>
      <vt:lpstr>.</vt:lpstr>
      <vt:lpstr> شكرا لاصغائكم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اثر الفكر في توجيه الحراك التغيير ومراحل</dc:title>
  <dc:creator>DELL</dc:creator>
  <cp:lastModifiedBy>DR.Ahmed Saker 2o1O</cp:lastModifiedBy>
  <cp:revision>80</cp:revision>
  <cp:lastPrinted>2017-10-19T05:33:47Z</cp:lastPrinted>
  <dcterms:created xsi:type="dcterms:W3CDTF">2017-03-04T07:33:17Z</dcterms:created>
  <dcterms:modified xsi:type="dcterms:W3CDTF">2020-03-08T23:09:07Z</dcterms:modified>
</cp:coreProperties>
</file>